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56" y="2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8318502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1200150"/>
            <a:ext cx="9144000" cy="2743199"/>
          </a:xfrm>
          <a:prstGeom prst="rect">
            <a:avLst/>
          </a:prstGeom>
          <a:solidFill>
            <a:schemeClr val="dk1">
              <a:alpha val="20000"/>
            </a:schemeClr>
          </a:solidFill>
          <a:ln>
            <a:noFill/>
          </a:ln>
        </p:spPr>
        <p:txBody>
          <a:bodyPr lIns="91425" tIns="45700" rIns="91425" bIns="45700" anchor="ctr" anchorCtr="0">
            <a:noAutofit/>
          </a:bodyPr>
          <a:lstStyle/>
          <a:p>
            <a:pPr>
              <a:spcBef>
                <a:spcPts val="0"/>
              </a:spcBef>
              <a:buNone/>
            </a:pPr>
            <a:endParaRPr/>
          </a:p>
        </p:txBody>
      </p:sp>
      <p:grpSp>
        <p:nvGrpSpPr>
          <p:cNvPr id="9" name="Shape 9"/>
          <p:cNvGrpSpPr/>
          <p:nvPr/>
        </p:nvGrpSpPr>
        <p:grpSpPr>
          <a:xfrm>
            <a:off x="0" y="-1078"/>
            <a:ext cx="1827407" cy="5144627"/>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grpSp>
        <p:nvGrpSpPr>
          <p:cNvPr id="12" name="Shape 12"/>
          <p:cNvGrpSpPr/>
          <p:nvPr/>
        </p:nvGrpSpPr>
        <p:grpSpPr>
          <a:xfrm flipH="1">
            <a:off x="7316591" y="0"/>
            <a:ext cx="1827407" cy="5144627"/>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sp>
        <p:nvSpPr>
          <p:cNvPr id="15" name="Shape 15"/>
          <p:cNvSpPr txBox="1">
            <a:spLocks noGrp="1"/>
          </p:cNvSpPr>
          <p:nvPr>
            <p:ph type="ctrTitle"/>
          </p:nvPr>
        </p:nvSpPr>
        <p:spPr>
          <a:xfrm>
            <a:off x="685800" y="1568184"/>
            <a:ext cx="7772400" cy="12380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6" name="Shape 16"/>
          <p:cNvSpPr txBox="1">
            <a:spLocks noGrp="1"/>
          </p:cNvSpPr>
          <p:nvPr>
            <p:ph type="subTitle" idx="1"/>
          </p:nvPr>
        </p:nvSpPr>
        <p:spPr>
          <a:xfrm>
            <a:off x="685800" y="2914650"/>
            <a:ext cx="7772400" cy="658500"/>
          </a:xfrm>
          <a:prstGeom prst="rect">
            <a:avLst/>
          </a:prstGeom>
        </p:spPr>
        <p:txBody>
          <a:bodyPr lIns="91425" tIns="91425" rIns="91425" bIns="91425" anchor="t" anchorCtr="0"/>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grpSp>
        <p:nvGrpSpPr>
          <p:cNvPr id="19" name="Shape 19"/>
          <p:cNvGrpSpPr/>
          <p:nvPr/>
        </p:nvGrpSpPr>
        <p:grpSpPr>
          <a:xfrm>
            <a:off x="0" y="-1078"/>
            <a:ext cx="649180" cy="5144627"/>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grpSp>
        <p:nvGrpSpPr>
          <p:cNvPr id="22" name="Shape 22"/>
          <p:cNvGrpSpPr/>
          <p:nvPr/>
        </p:nvGrpSpPr>
        <p:grpSpPr>
          <a:xfrm flipH="1">
            <a:off x="8494493" y="0"/>
            <a:ext cx="649180" cy="5144627"/>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sp>
        <p:nvSpPr>
          <p:cNvPr id="25" name="Shape 25"/>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a:p>
        </p:txBody>
      </p: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grpSp>
        <p:nvGrpSpPr>
          <p:cNvPr id="30" name="Shape 30"/>
          <p:cNvGrpSpPr/>
          <p:nvPr/>
        </p:nvGrpSpPr>
        <p:grpSpPr>
          <a:xfrm>
            <a:off x="0" y="-1078"/>
            <a:ext cx="649180" cy="5144627"/>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grpSp>
        <p:nvGrpSpPr>
          <p:cNvPr id="33" name="Shape 33"/>
          <p:cNvGrpSpPr/>
          <p:nvPr/>
        </p:nvGrpSpPr>
        <p:grpSpPr>
          <a:xfrm flipH="1">
            <a:off x="8494493" y="0"/>
            <a:ext cx="649180" cy="5144627"/>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sp>
        <p:nvSpPr>
          <p:cNvPr id="36" name="Shape 36"/>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a:p>
        </p:txBody>
      </p:sp>
      <p:sp>
        <p:nvSpPr>
          <p:cNvPr id="37" name="Shape 3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8" name="Shape 3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grpSp>
        <p:nvGrpSpPr>
          <p:cNvPr id="42" name="Shape 42"/>
          <p:cNvGrpSpPr/>
          <p:nvPr/>
        </p:nvGrpSpPr>
        <p:grpSpPr>
          <a:xfrm>
            <a:off x="0" y="-1078"/>
            <a:ext cx="649180" cy="5144627"/>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grpSp>
        <p:nvGrpSpPr>
          <p:cNvPr id="45" name="Shape 45"/>
          <p:cNvGrpSpPr/>
          <p:nvPr/>
        </p:nvGrpSpPr>
        <p:grpSpPr>
          <a:xfrm flipH="1">
            <a:off x="8494493" y="0"/>
            <a:ext cx="649180" cy="5144627"/>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sp>
        <p:nvSpPr>
          <p:cNvPr id="48" name="Shape 4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a:p>
        </p:txBody>
      </p:sp>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grpSp>
        <p:nvGrpSpPr>
          <p:cNvPr id="52" name="Shape 52"/>
          <p:cNvGrpSpPr/>
          <p:nvPr/>
        </p:nvGrpSpPr>
        <p:grpSpPr>
          <a:xfrm>
            <a:off x="0" y="-1078"/>
            <a:ext cx="649180" cy="5144627"/>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grpSp>
        <p:nvGrpSpPr>
          <p:cNvPr id="55" name="Shape 55"/>
          <p:cNvGrpSpPr/>
          <p:nvPr/>
        </p:nvGrpSpPr>
        <p:grpSpPr>
          <a:xfrm flipH="1">
            <a:off x="8494493" y="0"/>
            <a:ext cx="649180" cy="5144627"/>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sp>
        <p:nvSpPr>
          <p:cNvPr id="58" name="Shape 5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a:p>
        </p:txBody>
      </p:sp>
      <p:sp>
        <p:nvSpPr>
          <p:cNvPr id="59" name="Shape 59"/>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lt2"/>
              </a:buClr>
              <a:buSzPct val="100000"/>
              <a:buNone/>
              <a:defRPr sz="1800">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grpSp>
        <p:nvGrpSpPr>
          <p:cNvPr id="62" name="Shape 62"/>
          <p:cNvGrpSpPr/>
          <p:nvPr/>
        </p:nvGrpSpPr>
        <p:grpSpPr>
          <a:xfrm>
            <a:off x="0" y="-1078"/>
            <a:ext cx="649180" cy="5144627"/>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grpSp>
        <p:nvGrpSpPr>
          <p:cNvPr id="65" name="Shape 65"/>
          <p:cNvGrpSpPr/>
          <p:nvPr/>
        </p:nvGrpSpPr>
        <p:grpSpPr>
          <a:xfrm flipH="1">
            <a:off x="8494493" y="0"/>
            <a:ext cx="649180" cy="5144627"/>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a:p>
          </p:txBody>
        </p:sp>
      </p:grpSp>
      <p:sp>
        <p:nvSpPr>
          <p:cNvPr id="68" name="Shape 6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74EA7"/>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1568184"/>
            <a:ext cx="7772400" cy="1238099"/>
          </a:xfrm>
          <a:prstGeom prst="rect">
            <a:avLst/>
          </a:prstGeom>
        </p:spPr>
        <p:txBody>
          <a:bodyPr lIns="91425" tIns="91425" rIns="91425" bIns="91425" anchor="b" anchorCtr="0">
            <a:noAutofit/>
          </a:bodyPr>
          <a:lstStyle/>
          <a:p>
            <a:pPr lvl="0" rtl="0">
              <a:spcBef>
                <a:spcPts val="0"/>
              </a:spcBef>
              <a:buNone/>
            </a:pPr>
            <a:r>
              <a:rPr lang="en" sz="3600">
                <a:solidFill>
                  <a:srgbClr val="00FFFF"/>
                </a:solidFill>
              </a:rPr>
              <a:t>Star-Crossed Lovers in: Looking for Alaska and Romeo and Juliet</a:t>
            </a:r>
            <a:r>
              <a:rPr lang="en">
                <a:solidFill>
                  <a:srgbClr val="00FFFF"/>
                </a:solidFill>
              </a:rPr>
              <a:t> </a:t>
            </a:r>
          </a:p>
        </p:txBody>
      </p:sp>
      <p:sp>
        <p:nvSpPr>
          <p:cNvPr id="71" name="Shape 71"/>
          <p:cNvSpPr txBox="1">
            <a:spLocks noGrp="1"/>
          </p:cNvSpPr>
          <p:nvPr>
            <p:ph type="subTitle" idx="1"/>
          </p:nvPr>
        </p:nvSpPr>
        <p:spPr>
          <a:xfrm>
            <a:off x="606250" y="3033950"/>
            <a:ext cx="7772400" cy="658500"/>
          </a:xfrm>
          <a:prstGeom prst="rect">
            <a:avLst/>
          </a:prstGeom>
        </p:spPr>
        <p:txBody>
          <a:bodyPr lIns="91425" tIns="91425" rIns="91425" bIns="91425" anchor="t" anchorCtr="0">
            <a:noAutofit/>
          </a:bodyPr>
          <a:lstStyle/>
          <a:p>
            <a:pPr>
              <a:spcBef>
                <a:spcPts val="0"/>
              </a:spcBef>
              <a:buNone/>
            </a:pPr>
            <a:r>
              <a:rPr lang="en">
                <a:solidFill>
                  <a:schemeClr val="lt1"/>
                </a:solidFill>
              </a:rPr>
              <a:t>By: Caitlin Forhan, Lauren Chapman, Trevor Schultz, and Hailey Milner</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00FFFF"/>
                </a:solidFill>
              </a:rPr>
              <a:t>Star-Crossed Lovers Archetype </a:t>
            </a:r>
          </a:p>
        </p:txBody>
      </p:sp>
      <p:sp>
        <p:nvSpPr>
          <p:cNvPr id="77" name="Shape 77"/>
          <p:cNvSpPr txBox="1">
            <a:spLocks noGrp="1"/>
          </p:cNvSpPr>
          <p:nvPr>
            <p:ph type="body" idx="1"/>
          </p:nvPr>
        </p:nvSpPr>
        <p:spPr>
          <a:xfrm>
            <a:off x="457200" y="1186900"/>
            <a:ext cx="8229600" cy="3725699"/>
          </a:xfrm>
          <a:prstGeom prst="rect">
            <a:avLst/>
          </a:prstGeom>
        </p:spPr>
        <p:txBody>
          <a:bodyPr lIns="91425" tIns="91425" rIns="91425" bIns="91425" anchor="t" anchorCtr="0">
            <a:noAutofit/>
          </a:bodyPr>
          <a:lstStyle/>
          <a:p>
            <a:pPr lvl="0" rtl="0">
              <a:spcBef>
                <a:spcPts val="0"/>
              </a:spcBef>
              <a:buNone/>
            </a:pPr>
            <a:r>
              <a:rPr lang="en" b="1"/>
              <a:t>Romeo and Juliet:</a:t>
            </a:r>
            <a:r>
              <a:rPr lang="en"/>
              <a:t> Romeo and Juliet are kept apart because of a century old family feud. </a:t>
            </a:r>
          </a:p>
          <a:p>
            <a:pPr lvl="0" rtl="0">
              <a:spcBef>
                <a:spcPts val="0"/>
              </a:spcBef>
              <a:buNone/>
            </a:pPr>
            <a:endParaRPr/>
          </a:p>
          <a:p>
            <a:pPr>
              <a:spcBef>
                <a:spcPts val="0"/>
              </a:spcBef>
              <a:buNone/>
            </a:pPr>
            <a:r>
              <a:rPr lang="en" b="1"/>
              <a:t>Looking for Alaska: </a:t>
            </a:r>
            <a:r>
              <a:rPr lang="en"/>
              <a:t>Alaska and Pudge can not be together because of Alaska’s relationship with her boyfriend.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00FFFF"/>
                </a:solidFill>
              </a:rPr>
              <a:t>Character Archetype: The Mentor</a:t>
            </a:r>
          </a:p>
        </p:txBody>
      </p:sp>
      <p:sp>
        <p:nvSpPr>
          <p:cNvPr id="83" name="Shape 83"/>
          <p:cNvSpPr txBox="1">
            <a:spLocks noGrp="1"/>
          </p:cNvSpPr>
          <p:nvPr>
            <p:ph type="body" idx="1"/>
          </p:nvPr>
        </p:nvSpPr>
        <p:spPr>
          <a:xfrm>
            <a:off x="457200" y="1133850"/>
            <a:ext cx="8229600" cy="3725699"/>
          </a:xfrm>
          <a:prstGeom prst="rect">
            <a:avLst/>
          </a:prstGeom>
        </p:spPr>
        <p:txBody>
          <a:bodyPr lIns="91425" tIns="91425" rIns="91425" bIns="91425" anchor="t" anchorCtr="0">
            <a:noAutofit/>
          </a:bodyPr>
          <a:lstStyle/>
          <a:p>
            <a:pPr lvl="0" rtl="0">
              <a:spcBef>
                <a:spcPts val="0"/>
              </a:spcBef>
              <a:buNone/>
            </a:pPr>
            <a:r>
              <a:rPr lang="en" b="1"/>
              <a:t>Romeo and Juliet: </a:t>
            </a:r>
            <a:r>
              <a:rPr lang="en"/>
              <a:t>Friar Lawrence is the first person Romeo and Juliet come to for advice about their relationship. The friar helps them anyway he can.   </a:t>
            </a:r>
          </a:p>
          <a:p>
            <a:pPr>
              <a:spcBef>
                <a:spcPts val="0"/>
              </a:spcBef>
              <a:buNone/>
            </a:pPr>
            <a:r>
              <a:rPr lang="en" b="1"/>
              <a:t>Looking for Alaska: </a:t>
            </a:r>
            <a:r>
              <a:rPr lang="en"/>
              <a:t>Chip, “The Colonel” is the mentor to Pudge. Chip looks out for and teaches him how to fit in and how to deal with the incident. </a:t>
            </a:r>
            <a:r>
              <a:rPr lang="en" b="1"/>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576550" y="342753"/>
            <a:ext cx="8229600" cy="857400"/>
          </a:xfrm>
          <a:prstGeom prst="rect">
            <a:avLst/>
          </a:prstGeom>
        </p:spPr>
        <p:txBody>
          <a:bodyPr lIns="91425" tIns="91425" rIns="91425" bIns="91425" anchor="b" anchorCtr="0">
            <a:noAutofit/>
          </a:bodyPr>
          <a:lstStyle/>
          <a:p>
            <a:pPr>
              <a:spcBef>
                <a:spcPts val="0"/>
              </a:spcBef>
              <a:buNone/>
            </a:pPr>
            <a:r>
              <a:rPr lang="en" sz="3000">
                <a:solidFill>
                  <a:srgbClr val="00FFFF"/>
                </a:solidFill>
              </a:rPr>
              <a:t>Situation Archetype: The Unhealable Wound</a:t>
            </a:r>
            <a:r>
              <a:rPr lang="en" sz="3000"/>
              <a:t> </a:t>
            </a:r>
          </a:p>
        </p:txBody>
      </p:sp>
      <p:sp>
        <p:nvSpPr>
          <p:cNvPr id="89" name="Shape 8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b="1"/>
              <a:t>Romeo and Juliet: </a:t>
            </a:r>
            <a:r>
              <a:rPr lang="en" sz="2400"/>
              <a:t>When Romeo and Juliet die they leave a wound in their families that will never be healed. Their families end the feud knowing thats what led to the death of their children but, they know it will never bring them back.</a:t>
            </a:r>
          </a:p>
          <a:p>
            <a:pPr>
              <a:spcBef>
                <a:spcPts val="0"/>
              </a:spcBef>
              <a:buNone/>
            </a:pPr>
            <a:r>
              <a:rPr lang="en" b="1"/>
              <a:t>Looking for Alaska: </a:t>
            </a:r>
            <a:r>
              <a:rPr lang="en" sz="2400"/>
              <a:t>When tragedy strikes, and Alaska takes her life, characters in the book are left grieving for their loss. Pudge had never learned what he had wanted to from her, and he never will.</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00FFFF"/>
                </a:solidFill>
              </a:rPr>
              <a:t>Symbolic Archetype: The Color Black</a:t>
            </a:r>
          </a:p>
        </p:txBody>
      </p:sp>
      <p:sp>
        <p:nvSpPr>
          <p:cNvPr id="95" name="Shape 9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b="1"/>
              <a:t>Romeo and Juliet: </a:t>
            </a:r>
            <a:r>
              <a:rPr lang="en"/>
              <a:t>The color black represents death. In the blackness of the catacomb Romeo and Juliet each take their lives.</a:t>
            </a:r>
          </a:p>
          <a:p>
            <a:pPr>
              <a:spcBef>
                <a:spcPts val="0"/>
              </a:spcBef>
              <a:buNone/>
            </a:pPr>
            <a:r>
              <a:rPr lang="en" b="1"/>
              <a:t>Looking for Alaska: </a:t>
            </a:r>
            <a:r>
              <a:rPr lang="en"/>
              <a:t>In the blackness of the night Alaska dies in a car accident.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solidFill>
                  <a:srgbClr val="00FFFF"/>
                </a:solidFill>
              </a:rPr>
              <a:t>Bonus Slide- Symbolic Archetype: Winter </a:t>
            </a:r>
          </a:p>
        </p:txBody>
      </p:sp>
      <p:sp>
        <p:nvSpPr>
          <p:cNvPr id="101" name="Shape 10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b="1"/>
              <a:t>Winter in Looking for Alaska:</a:t>
            </a:r>
            <a:r>
              <a:rPr lang="en"/>
              <a:t> Winter is known to symbolize death and tragedy. In January, one of the most harshest winter months, Alaska supposedly takes her life in a car accident.</a:t>
            </a:r>
          </a:p>
          <a:p>
            <a:pPr lvl="0" rtl="0">
              <a:spcBef>
                <a:spcPts val="0"/>
              </a:spcBef>
              <a:buNone/>
            </a:pPr>
            <a:endParaRPr/>
          </a:p>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319</Words>
  <Application>Microsoft Office PowerPoint</Application>
  <PresentationFormat>On-screen Show (16:9)</PresentationFormat>
  <Paragraphs>17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spotlight</vt:lpstr>
      <vt:lpstr>Star-Crossed Lovers in: Looking for Alaska and Romeo and Juliet </vt:lpstr>
      <vt:lpstr>Star-Crossed Lovers Archetype </vt:lpstr>
      <vt:lpstr>Character Archetype: The Mentor</vt:lpstr>
      <vt:lpstr>Situation Archetype: The Unhealable Wound </vt:lpstr>
      <vt:lpstr>Symbolic Archetype: The Color Black</vt:lpstr>
      <vt:lpstr>Bonus Slide- Symbolic Archetype: Winter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Star-Crossed Lovers in: Looking for Alaska and Romeo and Juliet </dc:title>
  <dc:creator>Amy</dc:creator>
  <cp:lastModifiedBy>Amy</cp:lastModifiedBy>
  <cp:revision>1</cp:revision>
  <dcterms:modified xsi:type="dcterms:W3CDTF">2014-06-13T01:59:27Z</dcterms:modified>
</cp:coreProperties>
</file>